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3"/>
  </p:notesMasterIdLst>
  <p:sldIdLst>
    <p:sldId id="284" r:id="rId2"/>
    <p:sldId id="259" r:id="rId3"/>
    <p:sldId id="260" r:id="rId4"/>
    <p:sldId id="282" r:id="rId5"/>
    <p:sldId id="262" r:id="rId6"/>
    <p:sldId id="283" r:id="rId7"/>
    <p:sldId id="261" r:id="rId8"/>
    <p:sldId id="263" r:id="rId9"/>
    <p:sldId id="264" r:id="rId10"/>
    <p:sldId id="267" r:id="rId11"/>
    <p:sldId id="268" r:id="rId12"/>
    <p:sldId id="270" r:id="rId13"/>
    <p:sldId id="271" r:id="rId14"/>
    <p:sldId id="266" r:id="rId15"/>
    <p:sldId id="274" r:id="rId16"/>
    <p:sldId id="285" r:id="rId17"/>
    <p:sldId id="286" r:id="rId18"/>
    <p:sldId id="287" r:id="rId19"/>
    <p:sldId id="277" r:id="rId20"/>
    <p:sldId id="278" r:id="rId21"/>
    <p:sldId id="280" r:id="rId22"/>
  </p:sldIdLst>
  <p:sldSz cx="12192000" cy="6858000"/>
  <p:notesSz cx="6858000" cy="10668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A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1215" autoAdjust="0"/>
  </p:normalViewPr>
  <p:slideViewPr>
    <p:cSldViewPr snapToGrid="0">
      <p:cViewPr varScale="1">
        <p:scale>
          <a:sx n="59" d="100"/>
          <a:sy n="59" d="100"/>
        </p:scale>
        <p:origin x="3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8FBB8-8C01-4A16-8D3D-C2D11C882566}" type="datetimeFigureOut">
              <a:rPr lang="pt-BR"/>
              <a:t>22/11/2018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9BF07-01B2-44DA-A5D5-9AC6CA9D399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2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 que fazemos e porque fazemos. </a:t>
            </a:r>
            <a:r>
              <a:rPr lang="en-US" dirty="0"/>
              <a:t>Através de economia compartilhada criamos um ecossistema em que todas as pontas saem ganhando. Restaurantes reduz seus gastos reduzindo desperdicios e conhecendo melhor seus clientes</a:t>
            </a:r>
            <a:r>
              <a:rPr lang="en-US">
                <a:cs typeface="Calibri"/>
              </a:rPr>
              <a:t>. Consumidores recebem proporção personalizada do seu alimento. Ongs certificadas receberam e nos ajudaram a distribuir alimentos nas áreas de maiores necessidades.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678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 que fazemos e porque fazemos. </a:t>
            </a:r>
            <a:r>
              <a:rPr lang="en-US" dirty="0"/>
              <a:t>Através de economia compartilhada criamos um ecossistema em que todas as pontas saem ganhando. Restaurantes reduz seus gastos reduzindo desperdicios e conhecendo melhor seus clientes</a:t>
            </a:r>
            <a:r>
              <a:rPr lang="en-US">
                <a:cs typeface="Calibri"/>
              </a:rPr>
              <a:t>. Consumidores recebem proporção personalizada do seu alimento. Ongs certificadas receberam e nos ajudaram a distribuir alimentos nas áreas de maiores necessidades.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16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 que fazemos e porque fazemos. </a:t>
            </a:r>
            <a:r>
              <a:rPr lang="en-US" dirty="0"/>
              <a:t>Através de economia compartilhada criamos um ecossistema em que todas as pontas saem ganhando. Restaurantes reduz seus gastos reduzindo desperdicios e conhecendo melhor seus clientes</a:t>
            </a:r>
            <a:r>
              <a:rPr lang="en-US">
                <a:cs typeface="Calibri"/>
              </a:rPr>
              <a:t>. Consumidores recebem proporção personalizada do seu alimento. Ongs certificadas receberam e nos ajudaram a distribuir alimentos nas áreas de maiores necessidades.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975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Através de Deep Learning iremos entender o consumo dos  usuários . Ao entrar em um estabelecimento os usuários terão acesso ao menu do local.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440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Através de Deep Learning iremos entender o consumo dos  usuários . Ao entrar em um estabelecimento os usuários terão acesso ao menu do local.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535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Através</a:t>
            </a:r>
            <a:r>
              <a:rPr lang="en-US" dirty="0">
                <a:cs typeface="Calibri"/>
              </a:rPr>
              <a:t> de Deep Learning </a:t>
            </a:r>
            <a:r>
              <a:rPr lang="en-US" dirty="0" err="1">
                <a:cs typeface="Calibri"/>
              </a:rPr>
              <a:t>iremos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entender</a:t>
            </a:r>
            <a:r>
              <a:rPr lang="en-US" dirty="0">
                <a:cs typeface="Calibri"/>
              </a:rPr>
              <a:t> o </a:t>
            </a:r>
            <a:r>
              <a:rPr lang="en-US" dirty="0" err="1">
                <a:cs typeface="Calibri"/>
              </a:rPr>
              <a:t>consumo</a:t>
            </a:r>
            <a:r>
              <a:rPr lang="en-US" dirty="0">
                <a:cs typeface="Calibri"/>
              </a:rPr>
              <a:t> dos  </a:t>
            </a:r>
            <a:r>
              <a:rPr lang="en-US" dirty="0" err="1">
                <a:cs typeface="Calibri"/>
              </a:rPr>
              <a:t>usuários</a:t>
            </a:r>
            <a:r>
              <a:rPr lang="en-US" dirty="0">
                <a:cs typeface="Calibri"/>
              </a:rPr>
              <a:t> . 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entrar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em</a:t>
            </a:r>
            <a:r>
              <a:rPr lang="en-US" dirty="0">
                <a:cs typeface="Calibri"/>
              </a:rPr>
              <a:t> um </a:t>
            </a:r>
            <a:r>
              <a:rPr lang="en-US" dirty="0" err="1">
                <a:cs typeface="Calibri"/>
              </a:rPr>
              <a:t>estabelecimento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usuários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terão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acesso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menu do local.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7632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Através de Deep Learning iremos entender o consumo dos  usuários . Ao entrar em um estabelecimento os usuários terão acesso ao menu do local.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811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Através de Deep Learning iremos entender o consumo dos  usuários . Ao entrar em um estabelecimento os usuários terão acesso ao menu do local.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871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Através de Deep Learning iremos entender o consumo dos  usuários . Ao entrar em um estabelecimento os usuários terão acesso ao menu do local.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400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Através de Deep Learning iremos entender o consumo dos  usuários . Ao entrar em um estabelecimento os usuários terão acesso ao menu do local.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89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pt-BR"/>
          </a:p>
          <a:p>
            <a:r>
              <a:rPr lang="en-US"/>
              <a:t>Segundo dados de 2017 no site da ONU, a 11 % da população sofre de subnutrição (815 MM de pessoas)</a:t>
            </a:r>
            <a:endParaRPr lang="pt-BR"/>
          </a:p>
          <a:p>
            <a:r>
              <a:rPr lang="en-US"/>
              <a:t>A desnutrição atingi 155MM de crianças com menos de 5 anos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936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Weat – quem somos</a:t>
            </a:r>
          </a:p>
          <a:p>
            <a:r>
              <a:rPr lang="en-US">
                <a:cs typeface="Calibri"/>
              </a:rPr>
              <a:t>Weat é um aplicativo com o proposito acabar com a desnutrição no mundo atravez da monetização de alimentos desperdiçados. Nós acreditamos que a unica forma de resolver o problema da fome é utilizando a tecnologia até o osso. </a:t>
            </a:r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33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1,3 </a:t>
            </a:r>
            <a:r>
              <a:rPr lang="en-US" dirty="0" err="1">
                <a:cs typeface="Calibri"/>
              </a:rPr>
              <a:t>Bilhão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toneladas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alimentos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são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jogados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foras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todos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anos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 </a:t>
            </a:r>
            <a:r>
              <a:rPr lang="en-US" dirty="0" err="1">
                <a:cs typeface="Calibri"/>
              </a:rPr>
              <a:t>custo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alimento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desperdiçado</a:t>
            </a:r>
            <a:r>
              <a:rPr lang="en-US" dirty="0">
                <a:cs typeface="Calibri"/>
              </a:rPr>
              <a:t> é de 750 </a:t>
            </a:r>
            <a:r>
              <a:rPr lang="en-US" dirty="0" err="1">
                <a:cs typeface="Calibri"/>
              </a:rPr>
              <a:t>bilhões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dolares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Seremos</a:t>
            </a:r>
            <a:r>
              <a:rPr lang="en-US" dirty="0">
                <a:cs typeface="Calibri"/>
              </a:rPr>
              <a:t> 10 </a:t>
            </a:r>
            <a:r>
              <a:rPr lang="en-US" dirty="0" err="1">
                <a:cs typeface="Calibri"/>
              </a:rPr>
              <a:t>bilhões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pessoas</a:t>
            </a:r>
            <a:r>
              <a:rPr lang="en-US" dirty="0">
                <a:cs typeface="Calibri"/>
              </a:rPr>
              <a:t> no </a:t>
            </a:r>
            <a:r>
              <a:rPr lang="en-US" dirty="0" err="1">
                <a:cs typeface="Calibri"/>
              </a:rPr>
              <a:t>mundo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em</a:t>
            </a:r>
            <a:r>
              <a:rPr lang="en-US" dirty="0">
                <a:cs typeface="Calibri"/>
              </a:rPr>
              <a:t> 2050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30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10% no campo</a:t>
            </a:r>
            <a:endParaRPr lang="pt-BR"/>
          </a:p>
          <a:p>
            <a:r>
              <a:rPr lang="en-US"/>
              <a:t>50% manuseio e transporte</a:t>
            </a:r>
            <a:endParaRPr lang="pt-BR"/>
          </a:p>
          <a:p>
            <a:r>
              <a:rPr lang="en-US"/>
              <a:t>40% na comercialização / Varejo / Consumidor final.</a:t>
            </a:r>
            <a:endParaRPr lang="pt-BR"/>
          </a:p>
          <a:p>
            <a:r>
              <a:rPr lang="en-US"/>
              <a:t>O custo da comida jogada fora é de 750 bilhões de dólares ao ano</a:t>
            </a:r>
            <a:endParaRPr lang="pt-BR"/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393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Weat – quem somos</a:t>
            </a:r>
          </a:p>
          <a:p>
            <a:r>
              <a:rPr lang="en-US">
                <a:cs typeface="Calibri"/>
              </a:rPr>
              <a:t>Weat é um aplicativo com o proposito acabar com a desnutrição no mundo atravez da monetização de alimentos desperdiçados. Nós acreditamos que a unica forma de resolver o problema da fome é utilizando a tecnologia até o osso. </a:t>
            </a:r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16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 que fazemos e porque fazemos. </a:t>
            </a:r>
            <a:r>
              <a:rPr lang="en-US" dirty="0"/>
              <a:t>Através de economia compartilhada criamos um ecossistema em que todas as pontas saem ganhando. Restaurantes reduz seus gastos reduzindo desperdicios e conhecendo melhor seus clientes</a:t>
            </a:r>
            <a:r>
              <a:rPr lang="en-US">
                <a:cs typeface="Calibri"/>
              </a:rPr>
              <a:t>. Consumidores recebem proporção personalizada do seu alimento. Ongs certificadas receberam e nos ajudaram a distribuir alimentos nas áreas de maiores necessidades.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3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 que fazemos e porque fazemos. </a:t>
            </a:r>
            <a:r>
              <a:rPr lang="en-US" dirty="0"/>
              <a:t>Através de economia compartilhada criamos um ecossistema em que todas as pontas saem ganhando. Restaurantes reduz seus gastos reduzindo desperdicios e conhecendo melhor seus clientes</a:t>
            </a:r>
            <a:r>
              <a:rPr lang="en-US">
                <a:cs typeface="Calibri"/>
              </a:rPr>
              <a:t>. Consumidores recebem proporção personalizada do seu alimento. Ongs certificadas receberam e nos ajudaram a distribuir alimentos nas áreas de maiores necessidades.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BF07-01B2-44DA-A5D5-9AC6CA9D3994}" type="slidenum">
              <a:rPr lang="pt-BR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959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04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601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35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3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69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806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70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28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420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64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31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31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E72BE321-EAC7-4058-9277-73B4B0BF33CF}"/>
              </a:ext>
            </a:extLst>
          </p:cNvPr>
          <p:cNvSpPr txBox="1"/>
          <p:nvPr/>
        </p:nvSpPr>
        <p:spPr>
          <a:xfrm>
            <a:off x="4896926" y="4311348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 err="1">
                <a:solidFill>
                  <a:srgbClr val="96A63B"/>
                </a:solidFill>
                <a:cs typeface="Calibri"/>
              </a:rPr>
              <a:t>Weat</a:t>
            </a:r>
            <a:endParaRPr lang="pt-BR" b="1" dirty="0">
              <a:solidFill>
                <a:srgbClr val="96A63B"/>
              </a:solidFill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07AB91-F8E1-4008-88CA-EA6D63F0FDE7}"/>
              </a:ext>
            </a:extLst>
          </p:cNvPr>
          <p:cNvSpPr txBox="1"/>
          <p:nvPr/>
        </p:nvSpPr>
        <p:spPr>
          <a:xfrm>
            <a:off x="3717984" y="5752380"/>
            <a:ext cx="5101086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96A63B"/>
                </a:solidFill>
                <a:cs typeface="Calibri"/>
              </a:rPr>
              <a:t>contato@weat.com.br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377DF0-3593-40EE-B42C-51E9E9AF3B9D}"/>
              </a:ext>
            </a:extLst>
          </p:cNvPr>
          <p:cNvSpPr txBox="1"/>
          <p:nvPr/>
        </p:nvSpPr>
        <p:spPr>
          <a:xfrm>
            <a:off x="3717984" y="5274730"/>
            <a:ext cx="5101086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96A63B"/>
                </a:solidFill>
                <a:cs typeface="Calibri"/>
              </a:rPr>
              <a:t>http://weat.app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58ECE4-9848-4632-B61E-37C89CFA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52" y="502467"/>
            <a:ext cx="4362347" cy="37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56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>
            <a:extLst>
              <a:ext uri="{FF2B5EF4-FFF2-40B4-BE49-F238E27FC236}">
                <a16:creationId xmlns:a16="http://schemas.microsoft.com/office/drawing/2014/main" id="{1A4DAF9B-F95F-417D-BF72-29963732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99" y="1063476"/>
            <a:ext cx="949805" cy="949805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AC19360F-2C0C-4B92-AB6E-729FDA33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2" y="1120986"/>
            <a:ext cx="777276" cy="777276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DD6A8E14-6EB1-4C25-85DC-19D3BE28A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664" y="1020344"/>
            <a:ext cx="1136710" cy="116546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B4BADC-48F6-442F-A3D2-975B8CB6B2EC}"/>
              </a:ext>
            </a:extLst>
          </p:cNvPr>
          <p:cNvSpPr txBox="1"/>
          <p:nvPr/>
        </p:nvSpPr>
        <p:spPr>
          <a:xfrm>
            <a:off x="4566249" y="1151626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4AE6918-AF71-4A3D-B4B2-463EB90992B7}"/>
              </a:ext>
            </a:extLst>
          </p:cNvPr>
          <p:cNvSpPr txBox="1"/>
          <p:nvPr/>
        </p:nvSpPr>
        <p:spPr>
          <a:xfrm>
            <a:off x="7125419" y="1151625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pic>
        <p:nvPicPr>
          <p:cNvPr id="21" name="Imagem 6">
            <a:extLst>
              <a:ext uri="{FF2B5EF4-FFF2-40B4-BE49-F238E27FC236}">
                <a16:creationId xmlns:a16="http://schemas.microsoft.com/office/drawing/2014/main" id="{8170DFBD-267F-4AE2-AF3D-19384BF9C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44" y="2271173"/>
            <a:ext cx="949805" cy="949805"/>
          </a:xfrm>
          <a:prstGeom prst="rect">
            <a:avLst/>
          </a:prstGeom>
        </p:spPr>
      </p:pic>
      <p:pic>
        <p:nvPicPr>
          <p:cNvPr id="22" name="Imagem 10">
            <a:extLst>
              <a:ext uri="{FF2B5EF4-FFF2-40B4-BE49-F238E27FC236}">
                <a16:creationId xmlns:a16="http://schemas.microsoft.com/office/drawing/2014/main" id="{0016F191-86A8-4497-AE88-7516FA9A3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97" y="2328684"/>
            <a:ext cx="777276" cy="777276"/>
          </a:xfrm>
          <a:prstGeom prst="rect">
            <a:avLst/>
          </a:prstGeom>
        </p:spPr>
      </p:pic>
      <p:pic>
        <p:nvPicPr>
          <p:cNvPr id="23" name="Imagem 12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0E214BAB-09C8-4AB9-9E51-1E897218C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909" y="2228042"/>
            <a:ext cx="1136710" cy="116546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46C0FB-88EE-493B-808E-AE8E2CAEB328}"/>
              </a:ext>
            </a:extLst>
          </p:cNvPr>
          <p:cNvSpPr txBox="1"/>
          <p:nvPr/>
        </p:nvSpPr>
        <p:spPr>
          <a:xfrm>
            <a:off x="4537494" y="2359324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71DA43B-C49E-4F8D-A07E-2251256289A1}"/>
              </a:ext>
            </a:extLst>
          </p:cNvPr>
          <p:cNvSpPr txBox="1"/>
          <p:nvPr/>
        </p:nvSpPr>
        <p:spPr>
          <a:xfrm>
            <a:off x="7096664" y="2359323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184DDF-E8C8-4D0F-8DD7-2C16D4B98C63}"/>
              </a:ext>
            </a:extLst>
          </p:cNvPr>
          <p:cNvSpPr txBox="1"/>
          <p:nvPr/>
        </p:nvSpPr>
        <p:spPr>
          <a:xfrm>
            <a:off x="4940060" y="191720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>
                <a:solidFill>
                  <a:srgbClr val="96A63B"/>
                </a:solidFill>
                <a:cs typeface="Calibri"/>
              </a:rPr>
              <a:t>Problema</a:t>
            </a:r>
            <a:endParaRPr lang="pt-BR" sz="4000" dirty="0" err="1">
              <a:solidFill>
                <a:srgbClr val="96A63B"/>
              </a:solidFill>
              <a:cs typeface="Calibri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C1CF9CE-AFFC-4290-A4C6-DF8619672E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6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>
            <a:extLst>
              <a:ext uri="{FF2B5EF4-FFF2-40B4-BE49-F238E27FC236}">
                <a16:creationId xmlns:a16="http://schemas.microsoft.com/office/drawing/2014/main" id="{1A4DAF9B-F95F-417D-BF72-29963732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99" y="1063476"/>
            <a:ext cx="949805" cy="949805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AC19360F-2C0C-4B92-AB6E-729FDA33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2" y="1120986"/>
            <a:ext cx="777276" cy="777276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DD6A8E14-6EB1-4C25-85DC-19D3BE28A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664" y="1020344"/>
            <a:ext cx="1136710" cy="116546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B4BADC-48F6-442F-A3D2-975B8CB6B2EC}"/>
              </a:ext>
            </a:extLst>
          </p:cNvPr>
          <p:cNvSpPr txBox="1"/>
          <p:nvPr/>
        </p:nvSpPr>
        <p:spPr>
          <a:xfrm>
            <a:off x="4566249" y="1151626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4AE6918-AF71-4A3D-B4B2-463EB90992B7}"/>
              </a:ext>
            </a:extLst>
          </p:cNvPr>
          <p:cNvSpPr txBox="1"/>
          <p:nvPr/>
        </p:nvSpPr>
        <p:spPr>
          <a:xfrm>
            <a:off x="7125419" y="1151625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pic>
        <p:nvPicPr>
          <p:cNvPr id="21" name="Imagem 6">
            <a:extLst>
              <a:ext uri="{FF2B5EF4-FFF2-40B4-BE49-F238E27FC236}">
                <a16:creationId xmlns:a16="http://schemas.microsoft.com/office/drawing/2014/main" id="{8170DFBD-267F-4AE2-AF3D-19384BF9C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44" y="2271173"/>
            <a:ext cx="949805" cy="949805"/>
          </a:xfrm>
          <a:prstGeom prst="rect">
            <a:avLst/>
          </a:prstGeom>
        </p:spPr>
      </p:pic>
      <p:pic>
        <p:nvPicPr>
          <p:cNvPr id="22" name="Imagem 10">
            <a:extLst>
              <a:ext uri="{FF2B5EF4-FFF2-40B4-BE49-F238E27FC236}">
                <a16:creationId xmlns:a16="http://schemas.microsoft.com/office/drawing/2014/main" id="{0016F191-86A8-4497-AE88-7516FA9A3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97" y="2328684"/>
            <a:ext cx="777276" cy="777276"/>
          </a:xfrm>
          <a:prstGeom prst="rect">
            <a:avLst/>
          </a:prstGeom>
        </p:spPr>
      </p:pic>
      <p:pic>
        <p:nvPicPr>
          <p:cNvPr id="23" name="Imagem 12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0E214BAB-09C8-4AB9-9E51-1E897218C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909" y="2228042"/>
            <a:ext cx="1136710" cy="116546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46C0FB-88EE-493B-808E-AE8E2CAEB328}"/>
              </a:ext>
            </a:extLst>
          </p:cNvPr>
          <p:cNvSpPr txBox="1"/>
          <p:nvPr/>
        </p:nvSpPr>
        <p:spPr>
          <a:xfrm>
            <a:off x="4537494" y="2359324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71DA43B-C49E-4F8D-A07E-2251256289A1}"/>
              </a:ext>
            </a:extLst>
          </p:cNvPr>
          <p:cNvSpPr txBox="1"/>
          <p:nvPr/>
        </p:nvSpPr>
        <p:spPr>
          <a:xfrm>
            <a:off x="7096664" y="2359323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pic>
        <p:nvPicPr>
          <p:cNvPr id="26" name="Imagem 6">
            <a:extLst>
              <a:ext uri="{FF2B5EF4-FFF2-40B4-BE49-F238E27FC236}">
                <a16:creationId xmlns:a16="http://schemas.microsoft.com/office/drawing/2014/main" id="{37B6C6F7-9CDC-48F2-BD92-71D9FC9A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22" y="3593891"/>
            <a:ext cx="949805" cy="949805"/>
          </a:xfrm>
          <a:prstGeom prst="rect">
            <a:avLst/>
          </a:prstGeom>
        </p:spPr>
      </p:pic>
      <p:pic>
        <p:nvPicPr>
          <p:cNvPr id="27" name="Imagem 10">
            <a:extLst>
              <a:ext uri="{FF2B5EF4-FFF2-40B4-BE49-F238E27FC236}">
                <a16:creationId xmlns:a16="http://schemas.microsoft.com/office/drawing/2014/main" id="{42C40FE5-BF3B-49CF-B179-61C8E399B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475" y="3651401"/>
            <a:ext cx="777276" cy="777276"/>
          </a:xfrm>
          <a:prstGeom prst="rect">
            <a:avLst/>
          </a:prstGeom>
        </p:spPr>
      </p:pic>
      <p:pic>
        <p:nvPicPr>
          <p:cNvPr id="28" name="Imagem 12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842503BA-935F-4DF8-9238-883BADC59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286" y="3550759"/>
            <a:ext cx="1136710" cy="1165465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03D8AD85-0E62-48C9-A083-E3EC46E1E4C1}"/>
              </a:ext>
            </a:extLst>
          </p:cNvPr>
          <p:cNvSpPr txBox="1"/>
          <p:nvPr/>
        </p:nvSpPr>
        <p:spPr>
          <a:xfrm>
            <a:off x="4551871" y="3682041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B47F527-EFD7-4208-8759-416DDC3C9969}"/>
              </a:ext>
            </a:extLst>
          </p:cNvPr>
          <p:cNvSpPr txBox="1"/>
          <p:nvPr/>
        </p:nvSpPr>
        <p:spPr>
          <a:xfrm>
            <a:off x="7111042" y="3682040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AC84A5-53D0-4671-A8D6-67025B243CCB}"/>
              </a:ext>
            </a:extLst>
          </p:cNvPr>
          <p:cNvSpPr txBox="1"/>
          <p:nvPr/>
        </p:nvSpPr>
        <p:spPr>
          <a:xfrm>
            <a:off x="4940060" y="191720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>
                <a:solidFill>
                  <a:srgbClr val="96A63B"/>
                </a:solidFill>
                <a:cs typeface="Calibri"/>
              </a:rPr>
              <a:t>Problema</a:t>
            </a:r>
            <a:endParaRPr lang="pt-BR" sz="4000" dirty="0" err="1">
              <a:solidFill>
                <a:srgbClr val="96A63B"/>
              </a:solidFill>
              <a:cs typeface="Calibri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4741E7D-838D-40F2-B276-15183EE4C4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35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>
            <a:extLst>
              <a:ext uri="{FF2B5EF4-FFF2-40B4-BE49-F238E27FC236}">
                <a16:creationId xmlns:a16="http://schemas.microsoft.com/office/drawing/2014/main" id="{1A4DAF9B-F95F-417D-BF72-29963732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99" y="1063476"/>
            <a:ext cx="949805" cy="949805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AC19360F-2C0C-4B92-AB6E-729FDA33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2" y="1120986"/>
            <a:ext cx="777276" cy="777276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DD6A8E14-6EB1-4C25-85DC-19D3BE28A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664" y="1020344"/>
            <a:ext cx="1136710" cy="116546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B4BADC-48F6-442F-A3D2-975B8CB6B2EC}"/>
              </a:ext>
            </a:extLst>
          </p:cNvPr>
          <p:cNvSpPr txBox="1"/>
          <p:nvPr/>
        </p:nvSpPr>
        <p:spPr>
          <a:xfrm>
            <a:off x="4566249" y="1151626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4AE6918-AF71-4A3D-B4B2-463EB90992B7}"/>
              </a:ext>
            </a:extLst>
          </p:cNvPr>
          <p:cNvSpPr txBox="1"/>
          <p:nvPr/>
        </p:nvSpPr>
        <p:spPr>
          <a:xfrm>
            <a:off x="7125419" y="1151625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pic>
        <p:nvPicPr>
          <p:cNvPr id="21" name="Imagem 6">
            <a:extLst>
              <a:ext uri="{FF2B5EF4-FFF2-40B4-BE49-F238E27FC236}">
                <a16:creationId xmlns:a16="http://schemas.microsoft.com/office/drawing/2014/main" id="{8170DFBD-267F-4AE2-AF3D-19384BF9C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44" y="2271173"/>
            <a:ext cx="949805" cy="949805"/>
          </a:xfrm>
          <a:prstGeom prst="rect">
            <a:avLst/>
          </a:prstGeom>
        </p:spPr>
      </p:pic>
      <p:pic>
        <p:nvPicPr>
          <p:cNvPr id="22" name="Imagem 10">
            <a:extLst>
              <a:ext uri="{FF2B5EF4-FFF2-40B4-BE49-F238E27FC236}">
                <a16:creationId xmlns:a16="http://schemas.microsoft.com/office/drawing/2014/main" id="{0016F191-86A8-4497-AE88-7516FA9A3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97" y="2328684"/>
            <a:ext cx="777276" cy="777276"/>
          </a:xfrm>
          <a:prstGeom prst="rect">
            <a:avLst/>
          </a:prstGeom>
        </p:spPr>
      </p:pic>
      <p:pic>
        <p:nvPicPr>
          <p:cNvPr id="23" name="Imagem 12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0E214BAB-09C8-4AB9-9E51-1E897218C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909" y="2228042"/>
            <a:ext cx="1136710" cy="116546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46C0FB-88EE-493B-808E-AE8E2CAEB328}"/>
              </a:ext>
            </a:extLst>
          </p:cNvPr>
          <p:cNvSpPr txBox="1"/>
          <p:nvPr/>
        </p:nvSpPr>
        <p:spPr>
          <a:xfrm>
            <a:off x="4537494" y="2359324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71DA43B-C49E-4F8D-A07E-2251256289A1}"/>
              </a:ext>
            </a:extLst>
          </p:cNvPr>
          <p:cNvSpPr txBox="1"/>
          <p:nvPr/>
        </p:nvSpPr>
        <p:spPr>
          <a:xfrm>
            <a:off x="7096664" y="2359323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pic>
        <p:nvPicPr>
          <p:cNvPr id="26" name="Imagem 6">
            <a:extLst>
              <a:ext uri="{FF2B5EF4-FFF2-40B4-BE49-F238E27FC236}">
                <a16:creationId xmlns:a16="http://schemas.microsoft.com/office/drawing/2014/main" id="{37B6C6F7-9CDC-48F2-BD92-71D9FC9A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22" y="3593891"/>
            <a:ext cx="949805" cy="949805"/>
          </a:xfrm>
          <a:prstGeom prst="rect">
            <a:avLst/>
          </a:prstGeom>
        </p:spPr>
      </p:pic>
      <p:pic>
        <p:nvPicPr>
          <p:cNvPr id="27" name="Imagem 10">
            <a:extLst>
              <a:ext uri="{FF2B5EF4-FFF2-40B4-BE49-F238E27FC236}">
                <a16:creationId xmlns:a16="http://schemas.microsoft.com/office/drawing/2014/main" id="{42C40FE5-BF3B-49CF-B179-61C8E399B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475" y="3651401"/>
            <a:ext cx="777276" cy="777276"/>
          </a:xfrm>
          <a:prstGeom prst="rect">
            <a:avLst/>
          </a:prstGeom>
        </p:spPr>
      </p:pic>
      <p:pic>
        <p:nvPicPr>
          <p:cNvPr id="28" name="Imagem 12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842503BA-935F-4DF8-9238-883BADC59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286" y="3550759"/>
            <a:ext cx="1136710" cy="1165465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03D8AD85-0E62-48C9-A083-E3EC46E1E4C1}"/>
              </a:ext>
            </a:extLst>
          </p:cNvPr>
          <p:cNvSpPr txBox="1"/>
          <p:nvPr/>
        </p:nvSpPr>
        <p:spPr>
          <a:xfrm>
            <a:off x="4551871" y="3682041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B47F527-EFD7-4208-8759-416DDC3C9969}"/>
              </a:ext>
            </a:extLst>
          </p:cNvPr>
          <p:cNvSpPr txBox="1"/>
          <p:nvPr/>
        </p:nvSpPr>
        <p:spPr>
          <a:xfrm>
            <a:off x="7111042" y="3682040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pic>
        <p:nvPicPr>
          <p:cNvPr id="18" name="Imagem 6">
            <a:extLst>
              <a:ext uri="{FF2B5EF4-FFF2-40B4-BE49-F238E27FC236}">
                <a16:creationId xmlns:a16="http://schemas.microsoft.com/office/drawing/2014/main" id="{E2C54A9A-0139-44B7-AFCE-4175BF63C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76" y="4959739"/>
            <a:ext cx="949805" cy="949805"/>
          </a:xfrm>
          <a:prstGeom prst="rect">
            <a:avLst/>
          </a:prstGeom>
        </p:spPr>
      </p:pic>
      <p:pic>
        <p:nvPicPr>
          <p:cNvPr id="19" name="Imagem 10">
            <a:extLst>
              <a:ext uri="{FF2B5EF4-FFF2-40B4-BE49-F238E27FC236}">
                <a16:creationId xmlns:a16="http://schemas.microsoft.com/office/drawing/2014/main" id="{33F03820-B7C4-4F66-B00D-B51B38588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29" y="5017249"/>
            <a:ext cx="777276" cy="777276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A54B797E-DDA7-45BB-A0C6-7B47D47E56D4}"/>
              </a:ext>
            </a:extLst>
          </p:cNvPr>
          <p:cNvSpPr txBox="1"/>
          <p:nvPr/>
        </p:nvSpPr>
        <p:spPr>
          <a:xfrm>
            <a:off x="4580625" y="5047889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C323C01-7A7D-4688-B094-017399450B86}"/>
              </a:ext>
            </a:extLst>
          </p:cNvPr>
          <p:cNvSpPr txBox="1"/>
          <p:nvPr/>
        </p:nvSpPr>
        <p:spPr>
          <a:xfrm>
            <a:off x="7139796" y="5047888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pic>
        <p:nvPicPr>
          <p:cNvPr id="33" name="Imagem 12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BE5D4217-FB6B-4AAD-81BE-5BED781D6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286" y="4859098"/>
            <a:ext cx="1136710" cy="11654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4F79A2C-CA3E-45D2-9680-38159615C6AF}"/>
              </a:ext>
            </a:extLst>
          </p:cNvPr>
          <p:cNvSpPr txBox="1"/>
          <p:nvPr/>
        </p:nvSpPr>
        <p:spPr>
          <a:xfrm>
            <a:off x="4940060" y="231476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>
                <a:solidFill>
                  <a:srgbClr val="96A63B"/>
                </a:solidFill>
                <a:cs typeface="Calibri"/>
              </a:rPr>
              <a:t>Problema</a:t>
            </a:r>
            <a:endParaRPr lang="pt-BR" sz="4000" dirty="0" err="1">
              <a:solidFill>
                <a:srgbClr val="96A63B"/>
              </a:solidFill>
              <a:cs typeface="Calibri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4F5968E-620D-463C-9B6E-A2CECE8136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07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>
            <a:extLst>
              <a:ext uri="{FF2B5EF4-FFF2-40B4-BE49-F238E27FC236}">
                <a16:creationId xmlns:a16="http://schemas.microsoft.com/office/drawing/2014/main" id="{1A4DAF9B-F95F-417D-BF72-29963732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99" y="1063476"/>
            <a:ext cx="949805" cy="949805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DD6A8E14-6EB1-4C25-85DC-19D3BE28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664" y="1020344"/>
            <a:ext cx="1136710" cy="116546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B4BADC-48F6-442F-A3D2-975B8CB6B2EC}"/>
              </a:ext>
            </a:extLst>
          </p:cNvPr>
          <p:cNvSpPr txBox="1"/>
          <p:nvPr/>
        </p:nvSpPr>
        <p:spPr>
          <a:xfrm>
            <a:off x="4566249" y="1151626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4AE6918-AF71-4A3D-B4B2-463EB90992B7}"/>
              </a:ext>
            </a:extLst>
          </p:cNvPr>
          <p:cNvSpPr txBox="1"/>
          <p:nvPr/>
        </p:nvSpPr>
        <p:spPr>
          <a:xfrm>
            <a:off x="7125419" y="1151625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pic>
        <p:nvPicPr>
          <p:cNvPr id="21" name="Imagem 6">
            <a:extLst>
              <a:ext uri="{FF2B5EF4-FFF2-40B4-BE49-F238E27FC236}">
                <a16:creationId xmlns:a16="http://schemas.microsoft.com/office/drawing/2014/main" id="{8170DFBD-267F-4AE2-AF3D-19384BF9C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44" y="2271173"/>
            <a:ext cx="949805" cy="949805"/>
          </a:xfrm>
          <a:prstGeom prst="rect">
            <a:avLst/>
          </a:prstGeom>
        </p:spPr>
      </p:pic>
      <p:pic>
        <p:nvPicPr>
          <p:cNvPr id="23" name="Imagem 12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0E214BAB-09C8-4AB9-9E51-1E897218C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909" y="2228042"/>
            <a:ext cx="1136710" cy="116546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46C0FB-88EE-493B-808E-AE8E2CAEB328}"/>
              </a:ext>
            </a:extLst>
          </p:cNvPr>
          <p:cNvSpPr txBox="1"/>
          <p:nvPr/>
        </p:nvSpPr>
        <p:spPr>
          <a:xfrm>
            <a:off x="4537494" y="2359324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71DA43B-C49E-4F8D-A07E-2251256289A1}"/>
              </a:ext>
            </a:extLst>
          </p:cNvPr>
          <p:cNvSpPr txBox="1"/>
          <p:nvPr/>
        </p:nvSpPr>
        <p:spPr>
          <a:xfrm>
            <a:off x="7096664" y="2359323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pic>
        <p:nvPicPr>
          <p:cNvPr id="26" name="Imagem 6">
            <a:extLst>
              <a:ext uri="{FF2B5EF4-FFF2-40B4-BE49-F238E27FC236}">
                <a16:creationId xmlns:a16="http://schemas.microsoft.com/office/drawing/2014/main" id="{37B6C6F7-9CDC-48F2-BD92-71D9FC9A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22" y="3593891"/>
            <a:ext cx="949805" cy="949805"/>
          </a:xfrm>
          <a:prstGeom prst="rect">
            <a:avLst/>
          </a:prstGeom>
        </p:spPr>
      </p:pic>
      <p:pic>
        <p:nvPicPr>
          <p:cNvPr id="28" name="Imagem 12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842503BA-935F-4DF8-9238-883BADC5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286" y="3550759"/>
            <a:ext cx="1136710" cy="1165465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03D8AD85-0E62-48C9-A083-E3EC46E1E4C1}"/>
              </a:ext>
            </a:extLst>
          </p:cNvPr>
          <p:cNvSpPr txBox="1"/>
          <p:nvPr/>
        </p:nvSpPr>
        <p:spPr>
          <a:xfrm>
            <a:off x="4551871" y="3682041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B47F527-EFD7-4208-8759-416DDC3C9969}"/>
              </a:ext>
            </a:extLst>
          </p:cNvPr>
          <p:cNvSpPr txBox="1"/>
          <p:nvPr/>
        </p:nvSpPr>
        <p:spPr>
          <a:xfrm>
            <a:off x="7111042" y="3682040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pic>
        <p:nvPicPr>
          <p:cNvPr id="18" name="Imagem 6">
            <a:extLst>
              <a:ext uri="{FF2B5EF4-FFF2-40B4-BE49-F238E27FC236}">
                <a16:creationId xmlns:a16="http://schemas.microsoft.com/office/drawing/2014/main" id="{E2C54A9A-0139-44B7-AFCE-4175BF63C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153" y="4902230"/>
            <a:ext cx="949805" cy="94980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A54B797E-DDA7-45BB-A0C6-7B47D47E56D4}"/>
              </a:ext>
            </a:extLst>
          </p:cNvPr>
          <p:cNvSpPr txBox="1"/>
          <p:nvPr/>
        </p:nvSpPr>
        <p:spPr>
          <a:xfrm>
            <a:off x="4595002" y="4990380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C323C01-7A7D-4688-B094-017399450B86}"/>
              </a:ext>
            </a:extLst>
          </p:cNvPr>
          <p:cNvSpPr txBox="1"/>
          <p:nvPr/>
        </p:nvSpPr>
        <p:spPr>
          <a:xfrm>
            <a:off x="7154173" y="4990379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pic>
        <p:nvPicPr>
          <p:cNvPr id="33" name="Imagem 12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BE5D4217-FB6B-4AAD-81BE-5BED781D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663" y="4686570"/>
            <a:ext cx="1136710" cy="1165465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770AAF89-40E1-46BC-A339-E5256D92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02" y="847815"/>
            <a:ext cx="1309239" cy="1309238"/>
          </a:xfrm>
          <a:prstGeom prst="rect">
            <a:avLst/>
          </a:prstGeom>
        </p:spPr>
      </p:pic>
      <p:pic>
        <p:nvPicPr>
          <p:cNvPr id="34" name="Imagem 3">
            <a:extLst>
              <a:ext uri="{FF2B5EF4-FFF2-40B4-BE49-F238E27FC236}">
                <a16:creationId xmlns:a16="http://schemas.microsoft.com/office/drawing/2014/main" id="{BA8A55BA-0468-4A40-B654-99149B873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01" y="2012381"/>
            <a:ext cx="1309239" cy="1309238"/>
          </a:xfrm>
          <a:prstGeom prst="rect">
            <a:avLst/>
          </a:prstGeom>
        </p:spPr>
      </p:pic>
      <p:pic>
        <p:nvPicPr>
          <p:cNvPr id="35" name="Imagem 3">
            <a:extLst>
              <a:ext uri="{FF2B5EF4-FFF2-40B4-BE49-F238E27FC236}">
                <a16:creationId xmlns:a16="http://schemas.microsoft.com/office/drawing/2014/main" id="{9C542DD3-4E5A-4DAB-9DE6-4F6B0EC82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01" y="3320721"/>
            <a:ext cx="1309239" cy="1309238"/>
          </a:xfrm>
          <a:prstGeom prst="rect">
            <a:avLst/>
          </a:prstGeom>
        </p:spPr>
      </p:pic>
      <p:pic>
        <p:nvPicPr>
          <p:cNvPr id="36" name="Imagem 3">
            <a:extLst>
              <a:ext uri="{FF2B5EF4-FFF2-40B4-BE49-F238E27FC236}">
                <a16:creationId xmlns:a16="http://schemas.microsoft.com/office/drawing/2014/main" id="{256A3808-38D3-4108-9BD0-8FB201625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078" y="4729702"/>
            <a:ext cx="1309239" cy="13092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1F82BB7-4E9A-4E8E-AA18-2D38760116E7}"/>
              </a:ext>
            </a:extLst>
          </p:cNvPr>
          <p:cNvSpPr txBox="1"/>
          <p:nvPr/>
        </p:nvSpPr>
        <p:spPr>
          <a:xfrm>
            <a:off x="4940060" y="231476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96A63B"/>
                </a:solidFill>
                <a:cs typeface="Calibri"/>
              </a:rPr>
              <a:t>Solução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823DA31-0941-4C95-8CBE-7E9039AFB2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5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2D7960E-ADAC-4ED3-BB35-97B61D998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C3DB468-2764-44D8-90FF-B5F472FB2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02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00FC9342-98A9-41A1-9809-EAA2E3CB8000}"/>
              </a:ext>
            </a:extLst>
          </p:cNvPr>
          <p:cNvSpPr txBox="1"/>
          <p:nvPr/>
        </p:nvSpPr>
        <p:spPr>
          <a:xfrm>
            <a:off x="4940060" y="231476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96A63B"/>
                </a:solidFill>
                <a:cs typeface="Calibri"/>
              </a:rPr>
              <a:t>Solução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28744C3-7347-494B-91EE-804833E46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1889538-5221-409C-822D-4644A9A25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825" y="1328855"/>
            <a:ext cx="2571543" cy="514308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97971FB-1673-4058-AB0E-2FE623945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013" y="1244471"/>
            <a:ext cx="2571542" cy="52184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1DD652D-4778-4C34-BC30-34D226028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276" y="1126819"/>
            <a:ext cx="2571541" cy="52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4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00FC9342-98A9-41A1-9809-EAA2E3CB8000}"/>
              </a:ext>
            </a:extLst>
          </p:cNvPr>
          <p:cNvSpPr txBox="1"/>
          <p:nvPr/>
        </p:nvSpPr>
        <p:spPr>
          <a:xfrm>
            <a:off x="4940060" y="231476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96A63B"/>
                </a:solidFill>
                <a:cs typeface="Calibri"/>
              </a:rPr>
              <a:t>Solução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28744C3-7347-494B-91EE-804833E46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F3B689-AEBE-4B5B-9A1E-ED6C8C893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76" y="1280195"/>
            <a:ext cx="2595133" cy="521546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ACBF92-BE7A-481B-873F-BB7742932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910" y="1280195"/>
            <a:ext cx="2595133" cy="52153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82E7136-2895-475D-A55A-FB890EBBB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557" y="1280195"/>
            <a:ext cx="2595132" cy="516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8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00FC9342-98A9-41A1-9809-EAA2E3CB8000}"/>
              </a:ext>
            </a:extLst>
          </p:cNvPr>
          <p:cNvSpPr txBox="1"/>
          <p:nvPr/>
        </p:nvSpPr>
        <p:spPr>
          <a:xfrm>
            <a:off x="4940060" y="231476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96A63B"/>
                </a:solidFill>
                <a:cs typeface="Calibri"/>
              </a:rPr>
              <a:t>Solução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28744C3-7347-494B-91EE-804833E46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08DF195-E85F-4382-9B05-004348044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431" y="1513668"/>
            <a:ext cx="2439021" cy="48702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8798F6D-A601-4FEC-9498-1DF40ED95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372" y="1513668"/>
            <a:ext cx="2439020" cy="494180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BCCF3B9-7A85-49CA-9FDD-03993D5A3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260" y="1416118"/>
            <a:ext cx="2539900" cy="50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3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552A23-B9BB-468E-8285-5DB5CEFB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AAAFE77-469C-4F65-BF0D-04B37EBEF5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65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céu, sentado&#10;&#10;Descrição gerada com alta confiança">
            <a:extLst>
              <a:ext uri="{FF2B5EF4-FFF2-40B4-BE49-F238E27FC236}">
                <a16:creationId xmlns:a16="http://schemas.microsoft.com/office/drawing/2014/main" id="{46B30F3D-2024-4BC5-9583-EAEE5AB8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45" y="1899249"/>
            <a:ext cx="2743200" cy="2743200"/>
          </a:xfrm>
          <a:prstGeom prst="rect">
            <a:avLst/>
          </a:prstGeom>
        </p:spPr>
      </p:pic>
      <p:pic>
        <p:nvPicPr>
          <p:cNvPr id="5" name="Imagem 5" descr="Uma imagem contendo céu, sentado&#10;&#10;Descrição gerada com alta confiança">
            <a:extLst>
              <a:ext uri="{FF2B5EF4-FFF2-40B4-BE49-F238E27FC236}">
                <a16:creationId xmlns:a16="http://schemas.microsoft.com/office/drawing/2014/main" id="{77CC5B70-4E68-4720-B7B9-6818BA820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36" y="1899249"/>
            <a:ext cx="2743200" cy="2743200"/>
          </a:xfrm>
          <a:prstGeom prst="rect">
            <a:avLst/>
          </a:prstGeom>
        </p:spPr>
      </p:pic>
      <p:pic>
        <p:nvPicPr>
          <p:cNvPr id="7" name="Imagem 7" descr="Uma imagem contendo céu, sentado&#10;&#10;Descrição gerada com alta confiança">
            <a:extLst>
              <a:ext uri="{FF2B5EF4-FFF2-40B4-BE49-F238E27FC236}">
                <a16:creationId xmlns:a16="http://schemas.microsoft.com/office/drawing/2014/main" id="{E9D93A78-FC6B-45B9-8F41-5E8E30F3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249" y="1899249"/>
            <a:ext cx="2743200" cy="27432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B9EFD2-6B50-4CCD-8909-14D120FCBC83}"/>
              </a:ext>
            </a:extLst>
          </p:cNvPr>
          <p:cNvSpPr txBox="1"/>
          <p:nvPr/>
        </p:nvSpPr>
        <p:spPr>
          <a:xfrm>
            <a:off x="1712343" y="4411616"/>
            <a:ext cx="8767313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cs typeface="Calibri"/>
              </a:rPr>
              <a:t> </a:t>
            </a:r>
            <a:r>
              <a:rPr lang="pt-BR" sz="2400" b="1" dirty="0">
                <a:solidFill>
                  <a:srgbClr val="96A63B"/>
                </a:solidFill>
                <a:cs typeface="Calibri"/>
              </a:rPr>
              <a:t>João Mineiro: 5,1kg             Bar da </a:t>
            </a:r>
            <a:r>
              <a:rPr lang="pt-BR" sz="2400" b="1" dirty="0" err="1">
                <a:solidFill>
                  <a:srgbClr val="96A63B"/>
                </a:solidFill>
                <a:cs typeface="Calibri"/>
              </a:rPr>
              <a:t>Nê</a:t>
            </a:r>
            <a:r>
              <a:rPr lang="pt-BR" sz="2400" b="1" dirty="0">
                <a:solidFill>
                  <a:srgbClr val="96A63B"/>
                </a:solidFill>
                <a:cs typeface="Calibri"/>
              </a:rPr>
              <a:t>: 3,7kg               </a:t>
            </a:r>
            <a:r>
              <a:rPr lang="pt-BR" sz="2400" b="1" dirty="0" err="1">
                <a:solidFill>
                  <a:srgbClr val="96A63B"/>
                </a:solidFill>
                <a:cs typeface="Calibri"/>
              </a:rPr>
              <a:t>Rotarê</a:t>
            </a:r>
            <a:r>
              <a:rPr lang="pt-BR" sz="2400" b="1" dirty="0">
                <a:solidFill>
                  <a:srgbClr val="96A63B"/>
                </a:solidFill>
                <a:cs typeface="Calibri"/>
              </a:rPr>
              <a:t>: 4,6 kg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F510F03-6CBD-4A8F-8CEC-1236A77344ED}"/>
              </a:ext>
            </a:extLst>
          </p:cNvPr>
          <p:cNvSpPr txBox="1"/>
          <p:nvPr/>
        </p:nvSpPr>
        <p:spPr>
          <a:xfrm>
            <a:off x="4940060" y="231476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96A63B"/>
                </a:solidFill>
                <a:cs typeface="Calibri"/>
              </a:rPr>
              <a:t>Validação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31202CC-62B1-4334-83C0-6AF994E81F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9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untdown GIF">
            <a:extLst>
              <a:ext uri="{FF2B5EF4-FFF2-40B4-BE49-F238E27FC236}">
                <a16:creationId xmlns:a16="http://schemas.microsoft.com/office/drawing/2014/main" id="{96D20A06-54C9-4556-9B1B-D2E94932A4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3691C2-839C-49AE-86E6-C88081A5C5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45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pessoa, homem, gravata, vestuário&#10;&#10;Descrição gerada com muito alta confiança">
            <a:extLst>
              <a:ext uri="{FF2B5EF4-FFF2-40B4-BE49-F238E27FC236}">
                <a16:creationId xmlns:a16="http://schemas.microsoft.com/office/drawing/2014/main" id="{F4BD15D6-63FA-45B0-850B-E0679EF8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2" y="1939865"/>
            <a:ext cx="2124075" cy="1943100"/>
          </a:xfrm>
          <a:prstGeom prst="rect">
            <a:avLst/>
          </a:prstGeom>
        </p:spPr>
      </p:pic>
      <p:pic>
        <p:nvPicPr>
          <p:cNvPr id="5" name="Imagem 5" descr="Uma imagem contendo parede, pessoa, homem, interior&#10;&#10;Descrição gerada com muito alta confiança">
            <a:extLst>
              <a:ext uri="{FF2B5EF4-FFF2-40B4-BE49-F238E27FC236}">
                <a16:creationId xmlns:a16="http://schemas.microsoft.com/office/drawing/2014/main" id="{0AF004F7-7D5E-4FCE-BABD-6CFF9990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72" y="1944897"/>
            <a:ext cx="1962150" cy="2019300"/>
          </a:xfrm>
          <a:prstGeom prst="rect">
            <a:avLst/>
          </a:prstGeom>
        </p:spPr>
      </p:pic>
      <p:pic>
        <p:nvPicPr>
          <p:cNvPr id="7" name="Imagem 7" descr="Uma imagem contendo ao ar livre, homem, grama, céu&#10;&#10;Descrição gerada com alta confiança">
            <a:extLst>
              <a:ext uri="{FF2B5EF4-FFF2-40B4-BE49-F238E27FC236}">
                <a16:creationId xmlns:a16="http://schemas.microsoft.com/office/drawing/2014/main" id="{AF4F3493-8FAD-46C9-99DE-2F495172C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672" y="1935013"/>
            <a:ext cx="1971675" cy="192405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16FCB19-5E7D-49B6-B66B-A5AD9E159103}"/>
              </a:ext>
            </a:extLst>
          </p:cNvPr>
          <p:cNvSpPr txBox="1"/>
          <p:nvPr/>
        </p:nvSpPr>
        <p:spPr>
          <a:xfrm>
            <a:off x="914399" y="4113361"/>
            <a:ext cx="2843842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solidFill>
                  <a:srgbClr val="96A63B"/>
                </a:solidFill>
                <a:cs typeface="Calibri"/>
              </a:rPr>
              <a:t>Jonathan</a:t>
            </a:r>
            <a:r>
              <a:rPr lang="pt-BR" sz="2400" b="1" dirty="0">
                <a:cs typeface="Calibri"/>
              </a:rPr>
              <a:t> </a:t>
            </a:r>
            <a:endParaRPr lang="pt-BR" dirty="0"/>
          </a:p>
          <a:p>
            <a:pPr algn="ctr"/>
            <a:r>
              <a:rPr lang="pt-BR" sz="2400" b="1" dirty="0">
                <a:solidFill>
                  <a:srgbClr val="96A63B"/>
                </a:solidFill>
                <a:cs typeface="Calibri"/>
              </a:rPr>
              <a:t>(CEO)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06EB1AD-5670-4B5F-8A46-B63B5EE6E179}"/>
              </a:ext>
            </a:extLst>
          </p:cNvPr>
          <p:cNvSpPr txBox="1"/>
          <p:nvPr/>
        </p:nvSpPr>
        <p:spPr>
          <a:xfrm>
            <a:off x="3602965" y="4113361"/>
            <a:ext cx="2527540" cy="8453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>
                <a:solidFill>
                  <a:srgbClr val="96A63B"/>
                </a:solidFill>
                <a:cs typeface="Calibri"/>
              </a:rPr>
              <a:t>Felipe</a:t>
            </a:r>
            <a:endParaRPr lang="pt-BR" sz="2400" b="1" dirty="0">
              <a:solidFill>
                <a:srgbClr val="96A63B"/>
              </a:solidFill>
              <a:cs typeface="Calibri"/>
            </a:endParaRPr>
          </a:p>
          <a:p>
            <a:pPr algn="ctr"/>
            <a:r>
              <a:rPr lang="pt-BR" sz="2400" b="1">
                <a:solidFill>
                  <a:srgbClr val="96A63B"/>
                </a:solidFill>
                <a:cs typeface="Calibri"/>
              </a:rPr>
              <a:t>(COO)</a:t>
            </a:r>
            <a:endParaRPr lang="pt-BR" sz="2400" b="1" dirty="0">
              <a:solidFill>
                <a:srgbClr val="96A63B"/>
              </a:solidFill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0C005FE-C7E8-41C1-B837-17BE6699D11D}"/>
              </a:ext>
            </a:extLst>
          </p:cNvPr>
          <p:cNvSpPr txBox="1"/>
          <p:nvPr/>
        </p:nvSpPr>
        <p:spPr>
          <a:xfrm>
            <a:off x="6277154" y="4098983"/>
            <a:ext cx="2700068" cy="8453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>
                <a:solidFill>
                  <a:srgbClr val="96A63B"/>
                </a:solidFill>
                <a:cs typeface="Calibri"/>
              </a:rPr>
              <a:t>Carlos Eduardo</a:t>
            </a:r>
            <a:endParaRPr lang="pt-BR">
              <a:solidFill>
                <a:srgbClr val="96A63B"/>
              </a:solidFill>
            </a:endParaRPr>
          </a:p>
          <a:p>
            <a:pPr algn="ctr"/>
            <a:r>
              <a:rPr lang="pt-BR" sz="2400" b="1">
                <a:solidFill>
                  <a:srgbClr val="96A63B"/>
                </a:solidFill>
                <a:cs typeface="Calibri"/>
              </a:rPr>
              <a:t>(CTO)</a:t>
            </a:r>
            <a:endParaRPr lang="pt-BR" sz="2400" b="1" dirty="0">
              <a:solidFill>
                <a:srgbClr val="96A63B"/>
              </a:solidFill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18F5A90-C336-4BDE-A318-B42813B2343B}"/>
              </a:ext>
            </a:extLst>
          </p:cNvPr>
          <p:cNvSpPr txBox="1"/>
          <p:nvPr/>
        </p:nvSpPr>
        <p:spPr>
          <a:xfrm>
            <a:off x="8692550" y="4113361"/>
            <a:ext cx="2570672" cy="8453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>
                <a:solidFill>
                  <a:srgbClr val="96A63B"/>
                </a:solidFill>
                <a:cs typeface="Calibri"/>
              </a:rPr>
              <a:t>Fernando</a:t>
            </a:r>
            <a:endParaRPr lang="pt-BR" sz="2400" b="1" dirty="0">
              <a:solidFill>
                <a:srgbClr val="96A63B"/>
              </a:solidFill>
              <a:cs typeface="Calibri"/>
            </a:endParaRPr>
          </a:p>
          <a:p>
            <a:pPr algn="ctr"/>
            <a:r>
              <a:rPr lang="pt-BR" sz="2400" b="1">
                <a:solidFill>
                  <a:srgbClr val="96A63B"/>
                </a:solidFill>
                <a:cs typeface="Calibri"/>
              </a:rPr>
              <a:t>(CMO)</a:t>
            </a:r>
            <a:endParaRPr lang="pt-BR" sz="2400" b="1" dirty="0">
              <a:solidFill>
                <a:srgbClr val="96A63B"/>
              </a:solidFill>
              <a:cs typeface="Calibri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436E175-1973-4EB2-B1EF-206F526FEE1B}"/>
              </a:ext>
            </a:extLst>
          </p:cNvPr>
          <p:cNvSpPr txBox="1"/>
          <p:nvPr/>
        </p:nvSpPr>
        <p:spPr>
          <a:xfrm>
            <a:off x="4940060" y="231476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96A63B"/>
                </a:solidFill>
                <a:cs typeface="Calibri"/>
              </a:rPr>
              <a:t>Equipe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BA643D2-153A-4A6E-8E5C-854C1BEC08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  <p:pic>
        <p:nvPicPr>
          <p:cNvPr id="14" name="Imagem 9" descr="Uma imagem contendo pessoa, homem, mantendo, parede&#10;&#10;Descrição gerada com muito alta confiança">
            <a:extLst>
              <a:ext uri="{FF2B5EF4-FFF2-40B4-BE49-F238E27FC236}">
                <a16:creationId xmlns:a16="http://schemas.microsoft.com/office/drawing/2014/main" id="{2A5C6166-B5DB-4704-9724-747D20202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475" y="2086154"/>
            <a:ext cx="1923691" cy="18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E72BE321-EAC7-4058-9277-73B4B0BF33CF}"/>
              </a:ext>
            </a:extLst>
          </p:cNvPr>
          <p:cNvSpPr txBox="1"/>
          <p:nvPr/>
        </p:nvSpPr>
        <p:spPr>
          <a:xfrm>
            <a:off x="4896926" y="4311348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 err="1">
                <a:solidFill>
                  <a:srgbClr val="96A63B"/>
                </a:solidFill>
                <a:cs typeface="Calibri"/>
              </a:rPr>
              <a:t>Weat</a:t>
            </a:r>
            <a:endParaRPr lang="pt-BR" b="1" dirty="0">
              <a:solidFill>
                <a:srgbClr val="96A63B"/>
              </a:solidFill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07AB91-F8E1-4008-88CA-EA6D63F0FDE7}"/>
              </a:ext>
            </a:extLst>
          </p:cNvPr>
          <p:cNvSpPr txBox="1"/>
          <p:nvPr/>
        </p:nvSpPr>
        <p:spPr>
          <a:xfrm>
            <a:off x="3717984" y="5752380"/>
            <a:ext cx="5101086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96A63B"/>
                </a:solidFill>
                <a:cs typeface="Calibri"/>
              </a:rPr>
              <a:t>contato@weat.com.br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377DF0-3593-40EE-B42C-51E9E9AF3B9D}"/>
              </a:ext>
            </a:extLst>
          </p:cNvPr>
          <p:cNvSpPr txBox="1"/>
          <p:nvPr/>
        </p:nvSpPr>
        <p:spPr>
          <a:xfrm>
            <a:off x="3717984" y="5274730"/>
            <a:ext cx="5101086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96A63B"/>
                </a:solidFill>
                <a:cs typeface="Calibri"/>
              </a:rPr>
              <a:t>http://weat.app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58ECE4-9848-4632-B61E-37C89CFA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52" y="502467"/>
            <a:ext cx="4362347" cy="37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0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pessoa, criança, ao ar livre, sentado&#10;&#10;Descrição gerada com muito alta confiança">
            <a:extLst>
              <a:ext uri="{FF2B5EF4-FFF2-40B4-BE49-F238E27FC236}">
                <a16:creationId xmlns:a16="http://schemas.microsoft.com/office/drawing/2014/main" id="{3E906EFD-4C4F-4079-A00C-065D0010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176"/>
            <a:ext cx="12203501" cy="68583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B3FF884-EFA3-46B5-B6AA-2D3F78F24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4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pessoa, criança, ao ar livre, sentado&#10;&#10;Descrição gerada com muito alta confiança">
            <a:extLst>
              <a:ext uri="{FF2B5EF4-FFF2-40B4-BE49-F238E27FC236}">
                <a16:creationId xmlns:a16="http://schemas.microsoft.com/office/drawing/2014/main" id="{3E906EFD-4C4F-4079-A00C-065D0010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176"/>
            <a:ext cx="12203501" cy="68583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9F2BD2F-6ACE-492F-97FE-FBBEF99CDA0B}"/>
              </a:ext>
            </a:extLst>
          </p:cNvPr>
          <p:cNvSpPr txBox="1"/>
          <p:nvPr/>
        </p:nvSpPr>
        <p:spPr>
          <a:xfrm>
            <a:off x="1403229" y="1036608"/>
            <a:ext cx="1938068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Calibri"/>
              </a:rPr>
              <a:t>11%</a:t>
            </a:r>
            <a:r>
              <a:rPr lang="pt-BR" sz="6000" dirty="0">
                <a:cs typeface="Calibri"/>
              </a:rPr>
              <a:t> </a:t>
            </a:r>
            <a:endParaRPr lang="pt-BR" sz="6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A39B6A-4A3F-443B-A537-C1B1B55C3662}"/>
              </a:ext>
            </a:extLst>
          </p:cNvPr>
          <p:cNvSpPr txBox="1"/>
          <p:nvPr/>
        </p:nvSpPr>
        <p:spPr>
          <a:xfrm>
            <a:off x="4249945" y="2488721"/>
            <a:ext cx="1938068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Calibri"/>
              </a:rPr>
              <a:t>815 MM</a:t>
            </a:r>
            <a:r>
              <a:rPr lang="pt-BR" sz="6000" dirty="0">
                <a:cs typeface="Calibri"/>
              </a:rPr>
              <a:t> </a:t>
            </a:r>
            <a:endParaRPr lang="pt-BR" sz="6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CB3DF7C-8B6A-4329-AF78-2D801FD0AB1D}"/>
              </a:ext>
            </a:extLst>
          </p:cNvPr>
          <p:cNvSpPr txBox="1"/>
          <p:nvPr/>
        </p:nvSpPr>
        <p:spPr>
          <a:xfrm>
            <a:off x="8476889" y="1554193"/>
            <a:ext cx="1938068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cs typeface="Calibri"/>
              </a:rPr>
              <a:t>155 MM</a:t>
            </a:r>
            <a:r>
              <a:rPr lang="pt-BR" sz="6000" dirty="0">
                <a:cs typeface="Calibri"/>
              </a:rPr>
              <a:t> </a:t>
            </a:r>
            <a:endParaRPr lang="pt-BR" sz="6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755E7D-8CD5-4740-8CBB-CDF8D6D54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0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2E647558-68FD-4C1E-A087-32A09F1F8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883" y="-5573"/>
            <a:ext cx="12189124" cy="64522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DED57D-A078-4F7D-998C-2FE908DD938C}"/>
              </a:ext>
            </a:extLst>
          </p:cNvPr>
          <p:cNvSpPr txBox="1"/>
          <p:nvPr/>
        </p:nvSpPr>
        <p:spPr>
          <a:xfrm>
            <a:off x="813758" y="1597325"/>
            <a:ext cx="333267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>
                <a:cs typeface="Calibri"/>
              </a:rPr>
              <a:t>1,3 B Ton </a:t>
            </a:r>
            <a:endParaRPr lang="pt-BR" sz="6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E079E6-A63F-4FAF-A4C0-A0A15F1359FC}"/>
              </a:ext>
            </a:extLst>
          </p:cNvPr>
          <p:cNvSpPr txBox="1"/>
          <p:nvPr/>
        </p:nvSpPr>
        <p:spPr>
          <a:xfrm>
            <a:off x="6507192" y="1640456"/>
            <a:ext cx="274320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>
                <a:cs typeface="Calibri"/>
              </a:rPr>
              <a:t>$ 750 B</a:t>
            </a:r>
            <a:endParaRPr lang="pt-BR" sz="600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02899DD-02E4-4C2E-B0C3-3125DCECBC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5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big mac calories">
            <a:extLst>
              <a:ext uri="{FF2B5EF4-FFF2-40B4-BE49-F238E27FC236}">
                <a16:creationId xmlns:a16="http://schemas.microsoft.com/office/drawing/2014/main" id="{E3D513AD-6C95-43B6-9413-1317B9A95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95" y="636493"/>
            <a:ext cx="7609010" cy="558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B8566A3-606F-4337-889E-D7D78B4583B3}"/>
              </a:ext>
            </a:extLst>
          </p:cNvPr>
          <p:cNvSpPr/>
          <p:nvPr/>
        </p:nvSpPr>
        <p:spPr>
          <a:xfrm>
            <a:off x="5467463" y="657524"/>
            <a:ext cx="1257074" cy="1780511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374</a:t>
            </a:r>
            <a:endParaRPr lang="pt-BR" sz="9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6DE4C57-8BDF-44CE-AB0C-C4554A31567C}"/>
              </a:ext>
            </a:extLst>
          </p:cNvPr>
          <p:cNvSpPr/>
          <p:nvPr/>
        </p:nvSpPr>
        <p:spPr>
          <a:xfrm>
            <a:off x="3900670" y="1831912"/>
            <a:ext cx="4672014" cy="1780511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BILHÕES</a:t>
            </a:r>
            <a:endParaRPr lang="pt-BR" sz="9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B94AD4C-D07A-4E4B-A605-5049AF1AC9BD}"/>
              </a:ext>
            </a:extLst>
          </p:cNvPr>
          <p:cNvSpPr/>
          <p:nvPr/>
        </p:nvSpPr>
        <p:spPr>
          <a:xfrm>
            <a:off x="3759993" y="2852321"/>
            <a:ext cx="4672014" cy="1780511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</a:t>
            </a:r>
            <a:endParaRPr lang="pt-BR" sz="9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92C6567-CE85-4ECB-AF9F-587F74DBD176}"/>
              </a:ext>
            </a:extLst>
          </p:cNvPr>
          <p:cNvSpPr/>
          <p:nvPr/>
        </p:nvSpPr>
        <p:spPr>
          <a:xfrm>
            <a:off x="3900670" y="3858508"/>
            <a:ext cx="4672014" cy="1780511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BIG MAC’S</a:t>
            </a:r>
            <a:endParaRPr lang="pt-BR" sz="9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F8F0F83-FCED-4D49-9C1F-D2B3D43BFE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3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4D3B22-8BD3-49AD-AB62-12E2D696EA63}"/>
              </a:ext>
            </a:extLst>
          </p:cNvPr>
          <p:cNvSpPr txBox="1"/>
          <p:nvPr/>
        </p:nvSpPr>
        <p:spPr>
          <a:xfrm>
            <a:off x="2439733" y="4554284"/>
            <a:ext cx="226874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96A63B"/>
                </a:solidFill>
                <a:cs typeface="Calibri"/>
              </a:rPr>
              <a:t>10 %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BF8E95-F6E7-42AC-93BA-EDE29DB4C247}"/>
              </a:ext>
            </a:extLst>
          </p:cNvPr>
          <p:cNvSpPr txBox="1"/>
          <p:nvPr/>
        </p:nvSpPr>
        <p:spPr>
          <a:xfrm>
            <a:off x="6019028" y="4554283"/>
            <a:ext cx="226874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96A63B"/>
                </a:solidFill>
                <a:cs typeface="Calibri"/>
              </a:rPr>
              <a:t>40 %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54EC67-353B-47C5-B86D-E3B244C6191A}"/>
              </a:ext>
            </a:extLst>
          </p:cNvPr>
          <p:cNvSpPr txBox="1"/>
          <p:nvPr/>
        </p:nvSpPr>
        <p:spPr>
          <a:xfrm>
            <a:off x="9598323" y="4554282"/>
            <a:ext cx="226874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96A63B"/>
                </a:solidFill>
                <a:cs typeface="Calibri"/>
              </a:rPr>
              <a:t>50 %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C9BFEA6-7BE1-4AD5-B9E4-E4D521655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945B311-89A3-4354-8DCB-2767E806F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753" y="1704928"/>
            <a:ext cx="2627312" cy="262731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1ACBC99-F951-4D41-BE83-D225629FE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896" y="1838867"/>
            <a:ext cx="2743201" cy="27432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275F970-8CA2-422E-B6E8-0F5ECB2D9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3332" y="1589039"/>
            <a:ext cx="2743201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1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D6BB127-EBDE-4E1E-A4B6-0888660F1007}"/>
              </a:ext>
            </a:extLst>
          </p:cNvPr>
          <p:cNvSpPr txBox="1"/>
          <p:nvPr/>
        </p:nvSpPr>
        <p:spPr>
          <a:xfrm>
            <a:off x="4896926" y="4311348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 err="1">
                <a:solidFill>
                  <a:srgbClr val="96A63B"/>
                </a:solidFill>
                <a:cs typeface="Calibri"/>
              </a:rPr>
              <a:t>Weat</a:t>
            </a:r>
            <a:endParaRPr lang="pt-BR" b="1" dirty="0">
              <a:solidFill>
                <a:srgbClr val="96A63B"/>
              </a:solidFill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9F7CCA-FDE4-4858-A1D5-B76D0D6B3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52" y="502467"/>
            <a:ext cx="4362347" cy="37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9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>
            <a:extLst>
              <a:ext uri="{FF2B5EF4-FFF2-40B4-BE49-F238E27FC236}">
                <a16:creationId xmlns:a16="http://schemas.microsoft.com/office/drawing/2014/main" id="{1A4DAF9B-F95F-417D-BF72-29963732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99" y="1063476"/>
            <a:ext cx="949805" cy="949805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AC19360F-2C0C-4B92-AB6E-729FDA33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2" y="1120986"/>
            <a:ext cx="777276" cy="777276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DD6A8E14-6EB1-4C25-85DC-19D3BE28A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664" y="1020344"/>
            <a:ext cx="1136710" cy="116546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B4BADC-48F6-442F-A3D2-975B8CB6B2EC}"/>
              </a:ext>
            </a:extLst>
          </p:cNvPr>
          <p:cNvSpPr txBox="1"/>
          <p:nvPr/>
        </p:nvSpPr>
        <p:spPr>
          <a:xfrm>
            <a:off x="4566249" y="1151626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+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4AE6918-AF71-4A3D-B4B2-463EB90992B7}"/>
              </a:ext>
            </a:extLst>
          </p:cNvPr>
          <p:cNvSpPr txBox="1"/>
          <p:nvPr/>
        </p:nvSpPr>
        <p:spPr>
          <a:xfrm>
            <a:off x="7125419" y="1151625"/>
            <a:ext cx="55784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cs typeface="Calibri"/>
              </a:rPr>
              <a:t>=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C2533F-C2D2-4B6E-9F94-4DF037747B9A}"/>
              </a:ext>
            </a:extLst>
          </p:cNvPr>
          <p:cNvSpPr txBox="1"/>
          <p:nvPr/>
        </p:nvSpPr>
        <p:spPr>
          <a:xfrm>
            <a:off x="4940060" y="231476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solidFill>
                  <a:srgbClr val="96A63B"/>
                </a:solidFill>
                <a:cs typeface="Calibri"/>
              </a:rPr>
              <a:t>Problema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8E8A9D8-6D34-4B72-9375-2E30B95A77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692" y="150775"/>
            <a:ext cx="1008323" cy="8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81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387</Words>
  <Application>Microsoft Office PowerPoint</Application>
  <PresentationFormat>Widescreen</PresentationFormat>
  <Paragraphs>111</Paragraphs>
  <Slides>21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jonathan Dantas  Chagas</dc:creator>
  <cp:lastModifiedBy>Jonathan Dantas Chagas</cp:lastModifiedBy>
  <cp:revision>288</cp:revision>
  <dcterms:created xsi:type="dcterms:W3CDTF">2012-07-30T23:50:35Z</dcterms:created>
  <dcterms:modified xsi:type="dcterms:W3CDTF">2018-11-22T17:46:31Z</dcterms:modified>
</cp:coreProperties>
</file>